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79" r:id="rId4"/>
    <p:sldId id="283" r:id="rId5"/>
    <p:sldId id="274" r:id="rId6"/>
    <p:sldId id="281" r:id="rId7"/>
    <p:sldId id="262" r:id="rId8"/>
    <p:sldId id="284" r:id="rId9"/>
    <p:sldId id="285" r:id="rId10"/>
    <p:sldId id="265" r:id="rId11"/>
    <p:sldId id="286" r:id="rId12"/>
    <p:sldId id="269" r:id="rId13"/>
    <p:sldId id="282" r:id="rId14"/>
    <p:sldId id="277" r:id="rId15"/>
    <p:sldId id="264" r:id="rId16"/>
    <p:sldId id="290" r:id="rId17"/>
    <p:sldId id="288" r:id="rId18"/>
    <p:sldId id="266" r:id="rId19"/>
    <p:sldId id="270" r:id="rId20"/>
    <p:sldId id="28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C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3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210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10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063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75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905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930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09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342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73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35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0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B59F7-2FA1-4E92-BFA8-FBF09CB859DA}" type="datetimeFigureOut">
              <a:rPr lang="en-US" smtClean="0"/>
              <a:t>04/17/2019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7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/guestpay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AmerenIllinois.co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AmerenIllinois.com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paynow.com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AmerenIllinois.com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AmerenIllinois.com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AmerenIllinois.com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cid:image001.jpg@01D4EFA8.9B1B035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AmerenIllinois.com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/guestpay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amerenmissouri.co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paynow.com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AmerenMissouri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</a:t>
            </a:r>
            <a:r>
              <a:rPr lang="en-US" dirty="0" smtClean="0"/>
              <a:t>Deposit Notification &amp; Active Collections </a:t>
            </a:r>
            <a:r>
              <a:rPr lang="en-US" dirty="0" smtClean="0"/>
              <a:t>Connect Process for the web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Communications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783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69" y="365125"/>
            <a:ext cx="1208863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</a:t>
            </a:r>
            <a:r>
              <a:rPr lang="en-US" dirty="0" smtClean="0"/>
              <a:t>Active Collections Connect </a:t>
            </a:r>
            <a:r>
              <a:rPr lang="en-US" dirty="0" smtClean="0"/>
              <a:t>Email </a:t>
            </a:r>
            <a:r>
              <a:rPr lang="en-US" dirty="0" smtClean="0"/>
              <a:t>Reminder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Premise </a:t>
            </a:r>
            <a:r>
              <a:rPr lang="en-US" sz="3100" dirty="0"/>
              <a:t>Level</a:t>
            </a:r>
            <a:r>
              <a:rPr lang="en-US" sz="3100" dirty="0" smtClean="0"/>
              <a:t>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97718" y="1317481"/>
            <a:ext cx="659428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Reminder: Your Request for New Ameren Missouri Service is Pending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Dear Ameren Missouri Customer,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Your request for service at the address below is still pending. The hold status on this service request will be removed and the pending request will be voided on 2/21/19.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515 SUMMER WINDS LN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</a:t>
            </a:r>
            <a:r>
              <a:rPr lang="en-US" sz="1100" dirty="0"/>
              <a:t>new account number will be 7050616139. </a:t>
            </a:r>
          </a:p>
          <a:p>
            <a:endParaRPr lang="en-US" sz="1100" dirty="0"/>
          </a:p>
          <a:p>
            <a:r>
              <a:rPr lang="en-US" sz="1100" dirty="0">
                <a:solidFill>
                  <a:srgbClr val="FF0000"/>
                </a:solidFill>
              </a:rPr>
              <a:t>We need to confirm the details of your connect request. Please connect us at 1-800-552-7583. Our agents are available Monday – Friday from 7am to 7pm. </a:t>
            </a:r>
          </a:p>
          <a:p>
            <a:endParaRPr lang="en-US" sz="1100" dirty="0"/>
          </a:p>
          <a:p>
            <a:r>
              <a:rPr lang="en-US" sz="1100" dirty="0"/>
              <a:t>Once your account is active, you can view your statement, track your energy usage, sign up for alerts and more at </a:t>
            </a:r>
            <a:r>
              <a:rPr lang="en-US" sz="1100" dirty="0">
                <a:hlinkClick r:id="rId3" action="ppaction://hlinkfile"/>
              </a:rPr>
              <a:t>AmerenMissouri.com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 may access your account, pay your bill, manage programs, and much more, online at </a:t>
            </a:r>
            <a:r>
              <a:rPr lang="en-US" sz="1100" dirty="0" smtClean="0"/>
              <a:t>AmerenMissouri.com</a:t>
            </a:r>
            <a:r>
              <a:rPr lang="en-US" sz="1100" dirty="0"/>
              <a:t>. </a:t>
            </a:r>
          </a:p>
          <a:p>
            <a:endParaRPr lang="en-US" sz="1100" dirty="0" smtClean="0"/>
          </a:p>
          <a:p>
            <a:r>
              <a:rPr lang="en-US" sz="1100" dirty="0" smtClean="0"/>
              <a:t>We </a:t>
            </a:r>
            <a:r>
              <a:rPr lang="en-US" sz="1100" dirty="0"/>
              <a:t>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</a:t>
            </a:r>
            <a:r>
              <a:rPr lang="en-US" sz="1100" dirty="0"/>
              <a:t>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</a:t>
            </a:r>
            <a:r>
              <a:rPr lang="en-US" sz="1100" dirty="0"/>
              <a:t>Missouri Customer Service</a:t>
            </a:r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856441"/>
            <a:ext cx="47261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</a:t>
            </a:r>
            <a:r>
              <a:rPr lang="en-US" sz="1600" b="1" u="sng" dirty="0" smtClean="0"/>
              <a:t>Active Collections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1370" y="6072034"/>
            <a:ext cx="679062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70" y="284565"/>
            <a:ext cx="1208863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</a:t>
            </a:r>
            <a:r>
              <a:rPr lang="en-US" dirty="0" smtClean="0"/>
              <a:t>Active Collections Connect </a:t>
            </a:r>
            <a:r>
              <a:rPr lang="en-US" dirty="0" smtClean="0"/>
              <a:t>Cancelled </a:t>
            </a:r>
            <a:r>
              <a:rPr lang="en-US" dirty="0" smtClean="0"/>
              <a:t>Email </a:t>
            </a:r>
            <a:r>
              <a:rPr lang="en-US" sz="3100" dirty="0"/>
              <a:t>Customer Level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97718" y="1641444"/>
            <a:ext cx="659428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Cancelled: Your Request for New Ameren Missouri </a:t>
            </a:r>
            <a:r>
              <a:rPr lang="en-US" sz="1100" dirty="0" smtClean="0"/>
              <a:t>Service</a:t>
            </a:r>
          </a:p>
          <a:p>
            <a:endParaRPr lang="en-US" sz="1100" dirty="0"/>
          </a:p>
          <a:p>
            <a:r>
              <a:rPr lang="en-US" sz="1100" dirty="0"/>
              <a:t>Dear Ameren Missouri Customer,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Your request for service at the following address has been cancelled</a:t>
            </a:r>
            <a:r>
              <a:rPr lang="en-US" sz="1100" dirty="0" smtClean="0"/>
              <a:t>: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</a:t>
            </a:r>
            <a:r>
              <a:rPr lang="en-US" sz="1100" dirty="0" smtClean="0"/>
              <a:t>02/11/2019</a:t>
            </a:r>
          </a:p>
          <a:p>
            <a:endParaRPr lang="en-US" sz="1100" dirty="0"/>
          </a:p>
          <a:p>
            <a:r>
              <a:rPr lang="en-US" sz="1100" dirty="0" smtClean="0"/>
              <a:t>The required payment was not received from your previous account balance. </a:t>
            </a:r>
            <a:r>
              <a:rPr lang="en-US" sz="1100" dirty="0"/>
              <a:t>The hold status on this order has been removed and the request for new service was voided.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 smtClean="0"/>
              <a:t>If </a:t>
            </a:r>
            <a:r>
              <a:rPr lang="en-US" sz="1100" dirty="0"/>
              <a:t>you still need </a:t>
            </a:r>
            <a:r>
              <a:rPr lang="en-US" sz="1100" dirty="0" smtClean="0"/>
              <a:t>Ameren </a:t>
            </a:r>
            <a:r>
              <a:rPr lang="en-US" sz="1100" dirty="0"/>
              <a:t>Missouri service at this address please submit a new </a:t>
            </a:r>
            <a:r>
              <a:rPr lang="en-US" sz="1100" dirty="0" smtClean="0"/>
              <a:t>request</a:t>
            </a:r>
          </a:p>
          <a:p>
            <a:r>
              <a:rPr lang="en-US" sz="1100" dirty="0" smtClean="0">
                <a:hlinkClick r:id="rId3" action="ppaction://hlinkfile"/>
              </a:rPr>
              <a:t>AmerenMissouri.com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</a:t>
            </a:r>
            <a:r>
              <a:rPr lang="en-US" sz="1100" dirty="0"/>
              <a:t>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</a:t>
            </a:r>
            <a:r>
              <a:rPr lang="en-US" sz="1100" dirty="0"/>
              <a:t>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</a:t>
            </a:r>
            <a:r>
              <a:rPr lang="en-US" sz="1100" dirty="0"/>
              <a:t>Missouri Customer Service </a:t>
            </a:r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979623"/>
            <a:ext cx="47726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</a:t>
            </a:r>
            <a:r>
              <a:rPr lang="en-US" sz="1600" b="1" u="sng" dirty="0" smtClean="0"/>
              <a:t>Active Collections </a:t>
            </a:r>
          </a:p>
          <a:p>
            <a:r>
              <a:rPr lang="en-US" sz="1600" dirty="0" smtClean="0"/>
              <a:t>Same email as written-off status 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544" y="5380917"/>
            <a:ext cx="640355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8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70" y="284565"/>
            <a:ext cx="1208863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</a:t>
            </a:r>
            <a:r>
              <a:rPr lang="en-US" dirty="0" smtClean="0"/>
              <a:t>Active Collections Connect </a:t>
            </a:r>
            <a:r>
              <a:rPr lang="en-US" dirty="0" smtClean="0"/>
              <a:t>Cancelled </a:t>
            </a:r>
            <a:r>
              <a:rPr lang="en-US" dirty="0" smtClean="0"/>
              <a:t>Email </a:t>
            </a:r>
            <a:br>
              <a:rPr lang="en-US" dirty="0" smtClean="0"/>
            </a:br>
            <a:r>
              <a:rPr lang="en-US" sz="3100" dirty="0" smtClean="0"/>
              <a:t>Premise </a:t>
            </a:r>
            <a:r>
              <a:rPr lang="en-US" sz="3100" dirty="0"/>
              <a:t>Level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61329" y="1598593"/>
            <a:ext cx="659428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Cancelled: Your Request for New Ameren Missouri </a:t>
            </a:r>
            <a:r>
              <a:rPr lang="en-US" sz="1100" dirty="0" smtClean="0"/>
              <a:t>Service</a:t>
            </a:r>
          </a:p>
          <a:p>
            <a:endParaRPr lang="en-US" sz="1100" dirty="0"/>
          </a:p>
          <a:p>
            <a:r>
              <a:rPr lang="en-US" sz="1100" dirty="0"/>
              <a:t>Dear Ameren Missouri Customer,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Your request for service at the following address has been cancelled</a:t>
            </a:r>
            <a:r>
              <a:rPr lang="en-US" sz="1100" dirty="0" smtClean="0"/>
              <a:t>: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</a:t>
            </a:r>
            <a:r>
              <a:rPr lang="en-US" sz="1100" dirty="0" smtClean="0"/>
              <a:t>02/11/2019</a:t>
            </a:r>
          </a:p>
          <a:p>
            <a:endParaRPr lang="en-US" sz="1100" dirty="0"/>
          </a:p>
          <a:p>
            <a:r>
              <a:rPr lang="en-US" sz="1100" dirty="0" smtClean="0"/>
              <a:t>We have been unable to confirm the details of your connect request. </a:t>
            </a:r>
            <a:r>
              <a:rPr lang="en-US" sz="1100" dirty="0"/>
              <a:t>The hold status on this order has been removed and the request for new service was voided.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 smtClean="0"/>
              <a:t>If </a:t>
            </a:r>
            <a:r>
              <a:rPr lang="en-US" sz="1100" dirty="0"/>
              <a:t>you still need </a:t>
            </a:r>
            <a:r>
              <a:rPr lang="en-US" sz="1100" dirty="0" smtClean="0"/>
              <a:t>Ameren </a:t>
            </a:r>
            <a:r>
              <a:rPr lang="en-US" sz="1100" dirty="0"/>
              <a:t>Missouri service at this address please submit a new </a:t>
            </a:r>
            <a:r>
              <a:rPr lang="en-US" sz="1100" dirty="0" smtClean="0"/>
              <a:t>request</a:t>
            </a:r>
          </a:p>
          <a:p>
            <a:r>
              <a:rPr lang="en-US" sz="1100" dirty="0" smtClean="0">
                <a:hlinkClick r:id="rId3" action="ppaction://hlinkfile"/>
              </a:rPr>
              <a:t>AmerenMissouri.com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</a:t>
            </a:r>
            <a:r>
              <a:rPr lang="en-US" sz="1100" dirty="0"/>
              <a:t>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</a:t>
            </a:r>
            <a:r>
              <a:rPr lang="en-US" sz="1100" dirty="0"/>
              <a:t>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</a:t>
            </a:r>
            <a:r>
              <a:rPr lang="en-US" sz="1100" dirty="0"/>
              <a:t>Missouri Customer Service </a:t>
            </a:r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1133625"/>
            <a:ext cx="47261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</a:t>
            </a:r>
            <a:r>
              <a:rPr lang="en-US" sz="1600" b="1" u="sng" dirty="0" smtClean="0"/>
              <a:t>Active Collections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544" y="5380917"/>
            <a:ext cx="640355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92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82" y="126587"/>
            <a:ext cx="11998518" cy="1042256"/>
          </a:xfrm>
        </p:spPr>
        <p:txBody>
          <a:bodyPr>
            <a:normAutofit/>
          </a:bodyPr>
          <a:lstStyle/>
          <a:p>
            <a:r>
              <a:rPr lang="en-US" dirty="0" smtClean="0"/>
              <a:t>Illinois </a:t>
            </a:r>
            <a:r>
              <a:rPr lang="en-US" dirty="0"/>
              <a:t>Connect Pending Online Landing Page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022" y="6130456"/>
            <a:ext cx="4261976" cy="835894"/>
          </a:xfrm>
          <a:prstGeom prst="rect">
            <a:avLst/>
          </a:prstGeom>
        </p:spPr>
      </p:pic>
      <p:pic>
        <p:nvPicPr>
          <p:cNvPr id="6" name="Picture 1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400" y="1547565"/>
            <a:ext cx="4040177" cy="4925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7221" y="1486894"/>
            <a:ext cx="4332777" cy="478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456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82" y="126587"/>
            <a:ext cx="11998518" cy="1042256"/>
          </a:xfrm>
        </p:spPr>
        <p:txBody>
          <a:bodyPr>
            <a:normAutofit/>
          </a:bodyPr>
          <a:lstStyle/>
          <a:p>
            <a:r>
              <a:rPr lang="en-US" dirty="0" smtClean="0"/>
              <a:t>Illinois </a:t>
            </a:r>
            <a:r>
              <a:rPr lang="en-US" dirty="0"/>
              <a:t>Connect Pending Online Landing Page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022" y="6130456"/>
            <a:ext cx="4261976" cy="835894"/>
          </a:xfrm>
          <a:prstGeom prst="rect">
            <a:avLst/>
          </a:prstGeom>
        </p:spPr>
      </p:pic>
      <p:pic>
        <p:nvPicPr>
          <p:cNvPr id="6" name="Picture 1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400" y="1547565"/>
            <a:ext cx="4040177" cy="4925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8022" y="1606163"/>
            <a:ext cx="4248150" cy="466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50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18" y="365126"/>
            <a:ext cx="11242482" cy="10184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Illinois </a:t>
            </a:r>
            <a:r>
              <a:rPr lang="en-US" dirty="0" smtClean="0"/>
              <a:t>Active Collections Connect Email </a:t>
            </a:r>
            <a:br>
              <a:rPr lang="en-US" dirty="0" smtClean="0"/>
            </a:br>
            <a:r>
              <a:rPr lang="en-US" sz="3100" dirty="0" smtClean="0"/>
              <a:t>Customer Level</a:t>
            </a:r>
            <a:r>
              <a:rPr lang="en-US" sz="3600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94530" y="1544339"/>
            <a:ext cx="623647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Your Request for New Ameren </a:t>
            </a:r>
            <a:r>
              <a:rPr lang="en-US" sz="1100" dirty="0" smtClean="0"/>
              <a:t>Illinois </a:t>
            </a:r>
            <a:r>
              <a:rPr lang="en-US" sz="1100" dirty="0"/>
              <a:t>Service is Pending </a:t>
            </a:r>
          </a:p>
          <a:p>
            <a:endParaRPr lang="en-US" sz="1100" dirty="0"/>
          </a:p>
          <a:p>
            <a:r>
              <a:rPr lang="en-US" sz="1100" dirty="0"/>
              <a:t>Dear Ameren </a:t>
            </a:r>
            <a:r>
              <a:rPr lang="en-US" sz="1100" dirty="0" smtClean="0"/>
              <a:t>Illinois </a:t>
            </a:r>
            <a:r>
              <a:rPr lang="en-US" sz="1100" dirty="0"/>
              <a:t>Customer, </a:t>
            </a:r>
          </a:p>
          <a:p>
            <a:endParaRPr lang="en-US" sz="1100" dirty="0"/>
          </a:p>
          <a:p>
            <a:r>
              <a:rPr lang="en-US" sz="1100" dirty="0"/>
              <a:t>We are processing your request for service at the following address: 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endParaRPr lang="en-US" sz="1100" dirty="0"/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/>
          </a:p>
          <a:p>
            <a:r>
              <a:rPr lang="en-US" sz="1100" dirty="0"/>
              <a:t>Your new account number will be: 7050616139. </a:t>
            </a:r>
          </a:p>
          <a:p>
            <a:endParaRPr lang="en-US" sz="1100" dirty="0"/>
          </a:p>
          <a:p>
            <a:r>
              <a:rPr lang="en-US" sz="1100" dirty="0"/>
              <a:t>When the required payment is received from your previous account, the hold status on this request for service will be removed. </a:t>
            </a:r>
            <a:r>
              <a:rPr lang="en-US" sz="1100" dirty="0">
                <a:hlinkClick r:id="rId3"/>
              </a:rPr>
              <a:t>Pay Now</a:t>
            </a:r>
            <a:r>
              <a:rPr lang="en-US" sz="1100" dirty="0"/>
              <a:t>. </a:t>
            </a:r>
            <a:r>
              <a:rPr lang="en-US" sz="1100" dirty="0" smtClean="0"/>
              <a:t>A </a:t>
            </a:r>
            <a:r>
              <a:rPr lang="en-US" sz="1100" dirty="0"/>
              <a:t>confirmation email will be sent when the request is processed. </a:t>
            </a:r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4"/>
              </a:rPr>
              <a:t>AmerenIllinois.com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r>
              <a:rPr lang="en-US" sz="1100" dirty="0" smtClean="0"/>
              <a:t>Ameren Illinois Customer Service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894530" y="874327"/>
            <a:ext cx="6358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Active Collections </a:t>
            </a:r>
          </a:p>
          <a:p>
            <a:r>
              <a:rPr lang="en-US" sz="1600" dirty="0"/>
              <a:t>Same email as written-off status  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5122" y="5734050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47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18" y="365126"/>
            <a:ext cx="11242482" cy="10184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Illinois </a:t>
            </a:r>
            <a:r>
              <a:rPr lang="en-US" dirty="0" smtClean="0"/>
              <a:t>Active Collections Connect Email </a:t>
            </a:r>
            <a:br>
              <a:rPr lang="en-US" dirty="0" smtClean="0"/>
            </a:br>
            <a:r>
              <a:rPr lang="en-US" sz="3100" dirty="0" smtClean="0"/>
              <a:t>Premise Level</a:t>
            </a:r>
            <a:r>
              <a:rPr lang="en-US" sz="3600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89242" y="1544339"/>
            <a:ext cx="623647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Your Request for New Ameren </a:t>
            </a:r>
            <a:r>
              <a:rPr lang="en-US" sz="1100" dirty="0" smtClean="0"/>
              <a:t>Illinois </a:t>
            </a:r>
            <a:r>
              <a:rPr lang="en-US" sz="1100" dirty="0"/>
              <a:t>Service is Pending </a:t>
            </a:r>
          </a:p>
          <a:p>
            <a:endParaRPr lang="en-US" sz="1100" dirty="0"/>
          </a:p>
          <a:p>
            <a:r>
              <a:rPr lang="en-US" sz="1100" dirty="0"/>
              <a:t>Dear Ameren </a:t>
            </a:r>
            <a:r>
              <a:rPr lang="en-US" sz="1100" dirty="0" smtClean="0"/>
              <a:t>Illinois </a:t>
            </a:r>
            <a:r>
              <a:rPr lang="en-US" sz="1100" dirty="0"/>
              <a:t>Customer, </a:t>
            </a:r>
          </a:p>
          <a:p>
            <a:endParaRPr lang="en-US" sz="1100" dirty="0"/>
          </a:p>
          <a:p>
            <a:r>
              <a:rPr lang="en-US" sz="1100" dirty="0"/>
              <a:t>We are processing your request for service at the following address: 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endParaRPr lang="en-US" sz="1100" dirty="0"/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/>
          </a:p>
          <a:p>
            <a:r>
              <a:rPr lang="en-US" sz="1100" dirty="0"/>
              <a:t>Your new account number will be: 7050616139. </a:t>
            </a:r>
          </a:p>
          <a:p>
            <a:endParaRPr lang="en-US" sz="1100" dirty="0"/>
          </a:p>
          <a:p>
            <a:r>
              <a:rPr lang="en-US" sz="1100" dirty="0">
                <a:solidFill>
                  <a:srgbClr val="FF0000"/>
                </a:solidFill>
              </a:rPr>
              <a:t>We need to confirm the details of your connect request. Please connect us at </a:t>
            </a:r>
            <a:r>
              <a:rPr lang="en-US" sz="1100" dirty="0" smtClean="0">
                <a:solidFill>
                  <a:srgbClr val="FF0000"/>
                </a:solidFill>
              </a:rPr>
              <a:t>1-800-755-5000. </a:t>
            </a:r>
            <a:r>
              <a:rPr lang="en-US" sz="1100" dirty="0">
                <a:solidFill>
                  <a:srgbClr val="FF0000"/>
                </a:solidFill>
              </a:rPr>
              <a:t>Our agents are available Monday – Friday from 7am to 7pm. </a:t>
            </a:r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3"/>
              </a:rPr>
              <a:t>AmerenIllinois.com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r>
              <a:rPr lang="en-US" sz="1100" dirty="0" smtClean="0"/>
              <a:t>Ameren Illinois Customer Service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894530" y="874327"/>
            <a:ext cx="6358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Active Collections </a:t>
            </a:r>
          </a:p>
          <a:p>
            <a:r>
              <a:rPr lang="en-US" sz="1600" dirty="0"/>
              <a:t>Same email as written-off status  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5122" y="5734050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55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6" y="168588"/>
            <a:ext cx="12045244" cy="10184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Illinois </a:t>
            </a:r>
            <a:r>
              <a:rPr lang="en-US" sz="3600" dirty="0" smtClean="0"/>
              <a:t>Active Collections Connect </a:t>
            </a:r>
            <a:r>
              <a:rPr lang="en-US" sz="3600" dirty="0"/>
              <a:t>Email </a:t>
            </a:r>
            <a:r>
              <a:rPr lang="en-US" sz="3600" dirty="0" smtClean="0"/>
              <a:t>Reminder </a:t>
            </a:r>
            <a:br>
              <a:rPr lang="en-US" sz="3600" dirty="0" smtClean="0"/>
            </a:br>
            <a:r>
              <a:rPr lang="en-US" sz="2800" dirty="0" smtClean="0"/>
              <a:t>Customer Level 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92849" y="1544339"/>
            <a:ext cx="5799151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Reminder: Your Request for New Ameren </a:t>
            </a:r>
            <a:r>
              <a:rPr lang="en-US" sz="1100" dirty="0" smtClean="0"/>
              <a:t>Illinois </a:t>
            </a:r>
            <a:r>
              <a:rPr lang="en-US" sz="1100" dirty="0"/>
              <a:t>Service is Pending </a:t>
            </a:r>
          </a:p>
          <a:p>
            <a:endParaRPr lang="en-US" sz="1100" dirty="0"/>
          </a:p>
          <a:p>
            <a:r>
              <a:rPr lang="en-US" sz="1100" dirty="0"/>
              <a:t>Dear Ameren </a:t>
            </a:r>
            <a:r>
              <a:rPr lang="en-US" sz="1100" dirty="0" smtClean="0"/>
              <a:t>Illinois </a:t>
            </a:r>
            <a:r>
              <a:rPr lang="en-US" sz="1100" dirty="0"/>
              <a:t>Customer, </a:t>
            </a:r>
          </a:p>
          <a:p>
            <a:endParaRPr lang="en-US" sz="1100" dirty="0"/>
          </a:p>
          <a:p>
            <a:r>
              <a:rPr lang="en-US" sz="1100" dirty="0"/>
              <a:t>Your request for service at the address below is still pending. The hold status on this service request will be removed and the pending request will be voided on 2/21/19. 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/>
          </a:p>
          <a:p>
            <a:r>
              <a:rPr lang="en-US" sz="1100" dirty="0"/>
              <a:t>Your new account number will be 7050616139. </a:t>
            </a:r>
          </a:p>
          <a:p>
            <a:endParaRPr lang="en-US" sz="1100" dirty="0"/>
          </a:p>
          <a:p>
            <a:r>
              <a:rPr lang="en-US" sz="1100" dirty="0"/>
              <a:t>When the required payment is received from your previous account, the hold status on this request for service will be removed. </a:t>
            </a:r>
            <a:r>
              <a:rPr lang="en-US" sz="1100" dirty="0">
                <a:hlinkClick r:id="rId3" action="ppaction://hlinkfile"/>
              </a:rPr>
              <a:t>Pay Now </a:t>
            </a:r>
            <a:r>
              <a:rPr lang="en-US" sz="1100" dirty="0"/>
              <a:t> </a:t>
            </a:r>
            <a:r>
              <a:rPr lang="en-US" sz="1100" dirty="0" smtClean="0"/>
              <a:t>A </a:t>
            </a:r>
            <a:r>
              <a:rPr lang="en-US" sz="1100" dirty="0"/>
              <a:t>confirmation email will be sent once the request is processed.</a:t>
            </a:r>
          </a:p>
          <a:p>
            <a:endParaRPr lang="en-US" sz="1100" dirty="0"/>
          </a:p>
          <a:p>
            <a:r>
              <a:rPr lang="en-US" sz="1100" dirty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4" action="ppaction://hlinkfile"/>
              </a:rPr>
              <a:t>AmerenIllinois.com </a:t>
            </a:r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We look forward to serving you. </a:t>
            </a:r>
          </a:p>
          <a:p>
            <a:endParaRPr lang="en-US" sz="1100" dirty="0"/>
          </a:p>
          <a:p>
            <a:r>
              <a:rPr lang="en-US" sz="1100" dirty="0"/>
              <a:t>Sincerely, </a:t>
            </a:r>
          </a:p>
          <a:p>
            <a:endParaRPr lang="en-US" sz="1100" dirty="0"/>
          </a:p>
          <a:p>
            <a:r>
              <a:rPr lang="en-US" sz="1100" dirty="0"/>
              <a:t>Ameren Missouri Customer Service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392849" y="894602"/>
            <a:ext cx="6358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Active Collections </a:t>
            </a:r>
          </a:p>
          <a:p>
            <a:r>
              <a:rPr lang="en-US" sz="1600" dirty="0"/>
              <a:t>Same email as written-off status  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5673836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80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6" y="168588"/>
            <a:ext cx="12045244" cy="10184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Illinois </a:t>
            </a:r>
            <a:r>
              <a:rPr lang="en-US" sz="3600" dirty="0" smtClean="0"/>
              <a:t>Active Collections Connect </a:t>
            </a:r>
            <a:r>
              <a:rPr lang="en-US" sz="3600" dirty="0"/>
              <a:t>Email </a:t>
            </a:r>
            <a:r>
              <a:rPr lang="en-US" sz="3600" dirty="0" smtClean="0"/>
              <a:t>Reminder </a:t>
            </a:r>
            <a:br>
              <a:rPr lang="en-US" sz="3600" dirty="0" smtClean="0"/>
            </a:br>
            <a:r>
              <a:rPr lang="en-US" sz="2800" dirty="0" smtClean="0"/>
              <a:t>Premise Level 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92849" y="1544339"/>
            <a:ext cx="5799151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Reminder: Your Request for New Ameren </a:t>
            </a:r>
            <a:r>
              <a:rPr lang="en-US" sz="1100" dirty="0" smtClean="0"/>
              <a:t>Illinois </a:t>
            </a:r>
            <a:r>
              <a:rPr lang="en-US" sz="1100" dirty="0"/>
              <a:t>Service is Pending </a:t>
            </a:r>
          </a:p>
          <a:p>
            <a:endParaRPr lang="en-US" sz="1100" dirty="0"/>
          </a:p>
          <a:p>
            <a:r>
              <a:rPr lang="en-US" sz="1100" dirty="0"/>
              <a:t>Dear Ameren </a:t>
            </a:r>
            <a:r>
              <a:rPr lang="en-US" sz="1100" dirty="0" smtClean="0"/>
              <a:t>Illinois </a:t>
            </a:r>
            <a:r>
              <a:rPr lang="en-US" sz="1100" dirty="0"/>
              <a:t>Customer, </a:t>
            </a:r>
          </a:p>
          <a:p>
            <a:endParaRPr lang="en-US" sz="1100" dirty="0"/>
          </a:p>
          <a:p>
            <a:r>
              <a:rPr lang="en-US" sz="1100" dirty="0"/>
              <a:t>Your request for service at the address below is still pending. The hold status on this service request will be removed and the pending request will be voided on 2/21/19. 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/>
          </a:p>
          <a:p>
            <a:r>
              <a:rPr lang="en-US" sz="1100" dirty="0"/>
              <a:t>Your new account number will be 7050616139. </a:t>
            </a:r>
          </a:p>
          <a:p>
            <a:endParaRPr lang="en-US" sz="1100" dirty="0"/>
          </a:p>
          <a:p>
            <a:r>
              <a:rPr lang="en-US" sz="1100" dirty="0">
                <a:solidFill>
                  <a:srgbClr val="FF0000"/>
                </a:solidFill>
              </a:rPr>
              <a:t>We need to confirm the details of your connect request. Please connect us at 1-800-755-5000. Our agents are available Monday – Friday from 7am to 7pm. </a:t>
            </a:r>
          </a:p>
          <a:p>
            <a:endParaRPr lang="en-US" sz="1100" dirty="0"/>
          </a:p>
          <a:p>
            <a:r>
              <a:rPr lang="en-US" sz="1100" dirty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3" action="ppaction://hlinkfile"/>
              </a:rPr>
              <a:t>AmerenIllinois.com </a:t>
            </a:r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We look forward to serving you. </a:t>
            </a:r>
          </a:p>
          <a:p>
            <a:endParaRPr lang="en-US" sz="1100" dirty="0"/>
          </a:p>
          <a:p>
            <a:r>
              <a:rPr lang="en-US" sz="1100" dirty="0"/>
              <a:t>Sincerely, </a:t>
            </a:r>
          </a:p>
          <a:p>
            <a:endParaRPr lang="en-US" sz="1100" dirty="0"/>
          </a:p>
          <a:p>
            <a:r>
              <a:rPr lang="en-US" sz="1100" dirty="0"/>
              <a:t>Ameren Missouri Customer Service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392849" y="894602"/>
            <a:ext cx="6358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Active Collections </a:t>
            </a:r>
          </a:p>
          <a:p>
            <a:r>
              <a:rPr lang="en-US" sz="1600" dirty="0"/>
              <a:t>Same email as written-off status  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5673836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85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6" y="168588"/>
            <a:ext cx="12045244" cy="10184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Illinois </a:t>
            </a:r>
            <a:r>
              <a:rPr lang="en-US" sz="3600" dirty="0" smtClean="0"/>
              <a:t>Active Collections Connect </a:t>
            </a:r>
            <a:r>
              <a:rPr lang="en-US" sz="3600" dirty="0" smtClean="0"/>
              <a:t>Cancelled </a:t>
            </a:r>
            <a:r>
              <a:rPr lang="en-US" sz="3600" dirty="0" smtClean="0"/>
              <a:t>Email</a:t>
            </a:r>
            <a:br>
              <a:rPr lang="en-US" sz="3600" dirty="0" smtClean="0"/>
            </a:br>
            <a:r>
              <a:rPr lang="en-US" sz="2400" dirty="0" smtClean="0"/>
              <a:t>Customer Level 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69378" y="1830887"/>
            <a:ext cx="5799151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Cancelled: Your Request for New Ameren Illinois Service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Dear Ameren Illinois Customer,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Your request for service at the following address has been cancelled:</a:t>
            </a:r>
          </a:p>
          <a:p>
            <a:r>
              <a:rPr lang="en-US" sz="1200" dirty="0"/>
              <a:t>515 SUMMER WINDS LN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Service Type:      Requested Date:</a:t>
            </a:r>
          </a:p>
          <a:p>
            <a:r>
              <a:rPr lang="en-US" sz="1200" dirty="0"/>
              <a:t>Electric                  </a:t>
            </a:r>
            <a:r>
              <a:rPr lang="en-US" sz="1200" dirty="0" smtClean="0"/>
              <a:t>02/11/2019</a:t>
            </a:r>
          </a:p>
          <a:p>
            <a:endParaRPr lang="en-US" sz="1200" dirty="0"/>
          </a:p>
          <a:p>
            <a:r>
              <a:rPr lang="en-US" sz="1200" dirty="0"/>
              <a:t>The required payment was not received from your previous account balance. The hold status on this order has been removed and the request for new service was voided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 smtClean="0"/>
              <a:t>If </a:t>
            </a:r>
            <a:r>
              <a:rPr lang="en-US" sz="1200" dirty="0"/>
              <a:t>you still need </a:t>
            </a:r>
            <a:r>
              <a:rPr lang="en-US" sz="1200" dirty="0" smtClean="0"/>
              <a:t>Ameren </a:t>
            </a:r>
            <a:r>
              <a:rPr lang="en-US" sz="1200" dirty="0"/>
              <a:t>Illinois service at this address please submit a new </a:t>
            </a:r>
            <a:r>
              <a:rPr lang="en-US" sz="1200" dirty="0" smtClean="0"/>
              <a:t>request </a:t>
            </a:r>
            <a:r>
              <a:rPr lang="en-US" sz="1200" dirty="0" smtClean="0">
                <a:hlinkClick r:id="rId3" action="ppaction://hlinkfile"/>
              </a:rPr>
              <a:t>AmerenIllinois.com 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We </a:t>
            </a:r>
            <a:r>
              <a:rPr lang="en-US" sz="1200" dirty="0"/>
              <a:t>look forward to serving you. </a:t>
            </a:r>
          </a:p>
          <a:p>
            <a:endParaRPr lang="en-US" sz="1200" dirty="0" smtClean="0"/>
          </a:p>
          <a:p>
            <a:r>
              <a:rPr lang="en-US" sz="1200" dirty="0" smtClean="0"/>
              <a:t>Sincerely</a:t>
            </a:r>
            <a:r>
              <a:rPr lang="en-US" sz="1200" dirty="0"/>
              <a:t>,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Ameren Illinois Customer Service</a:t>
            </a:r>
          </a:p>
          <a:p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169378" y="1181284"/>
            <a:ext cx="6358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Active Collections </a:t>
            </a:r>
          </a:p>
          <a:p>
            <a:r>
              <a:rPr lang="en-US" sz="1600" dirty="0"/>
              <a:t>Same email as written-off status  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8729" y="5734050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82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 and IL Deposit Notification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045765" cy="4351338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Current State (IL and MO) </a:t>
            </a:r>
            <a:endParaRPr lang="en-US" u="sng" dirty="0"/>
          </a:p>
        </p:txBody>
      </p:sp>
      <p:pic>
        <p:nvPicPr>
          <p:cNvPr id="4" name="Picture 3" descr="cid:image001.jpg@01D4EFA8.9B1B0350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88" y="2541353"/>
            <a:ext cx="5276850" cy="77343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496216" y="1825625"/>
            <a:ext cx="5486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Future </a:t>
            </a:r>
            <a:r>
              <a:rPr lang="en-US" sz="2800" u="sng" dirty="0"/>
              <a:t>State (IL and MO</a:t>
            </a:r>
            <a:r>
              <a:rPr lang="en-US" sz="2800" u="sng" dirty="0" smtClean="0"/>
              <a:t>)</a:t>
            </a:r>
          </a:p>
          <a:p>
            <a:endParaRPr lang="en-US" sz="2800" dirty="0"/>
          </a:p>
          <a:p>
            <a:r>
              <a:rPr lang="en-US" b="1" dirty="0" smtClean="0"/>
              <a:t>Deposit </a:t>
            </a:r>
            <a:r>
              <a:rPr lang="en-US" b="1" dirty="0"/>
              <a:t>Required Message (both states) </a:t>
            </a:r>
            <a:endParaRPr lang="en-US" dirty="0"/>
          </a:p>
          <a:p>
            <a:r>
              <a:rPr lang="en-US" dirty="0"/>
              <a:t>Due to credit eligibility, you have been assessed a security deposit. Your total deposit is $</a:t>
            </a:r>
            <a:r>
              <a:rPr lang="en-US" dirty="0" err="1"/>
              <a:t>xxx.xx</a:t>
            </a:r>
            <a:r>
              <a:rPr lang="en-US" dirty="0"/>
              <a:t>. We will divide your deposit in X installments, which will begin with your first billing statement.  </a:t>
            </a:r>
            <a:r>
              <a:rPr lang="en-US" dirty="0">
                <a:solidFill>
                  <a:srgbClr val="0070C0"/>
                </a:solidFill>
              </a:rPr>
              <a:t>"Deposit FAQs"  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en-US" dirty="0"/>
          </a:p>
          <a:p>
            <a:r>
              <a:rPr lang="en-US" b="1" dirty="0"/>
              <a:t>No Deposit Required Message (both states) </a:t>
            </a:r>
            <a:endParaRPr lang="en-US" dirty="0"/>
          </a:p>
          <a:p>
            <a:r>
              <a:rPr lang="en-US" dirty="0"/>
              <a:t>Great news! Due to your credit eligibility, we have waived your security deposit.  OR </a:t>
            </a:r>
          </a:p>
          <a:p>
            <a:r>
              <a:rPr lang="en-US" dirty="0"/>
              <a:t>Great news, congratulations, Ameren does not require a security deposit.</a:t>
            </a:r>
          </a:p>
          <a:p>
            <a:endParaRPr lang="en-US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252570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6" y="168588"/>
            <a:ext cx="12045244" cy="10184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Illinois </a:t>
            </a:r>
            <a:r>
              <a:rPr lang="en-US" sz="3600" dirty="0" smtClean="0"/>
              <a:t>Active Collections Connect </a:t>
            </a:r>
            <a:r>
              <a:rPr lang="en-US" sz="3600" dirty="0" smtClean="0"/>
              <a:t>Cancelled </a:t>
            </a:r>
            <a:r>
              <a:rPr lang="en-US" sz="3600" dirty="0" smtClean="0"/>
              <a:t>Email</a:t>
            </a:r>
            <a:br>
              <a:rPr lang="en-US" sz="3600" dirty="0" smtClean="0"/>
            </a:br>
            <a:r>
              <a:rPr lang="en-US" sz="2400" dirty="0" smtClean="0"/>
              <a:t>Premise</a:t>
            </a:r>
            <a:r>
              <a:rPr lang="en-US" sz="2400" dirty="0" smtClean="0"/>
              <a:t> Level 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59053" y="1809355"/>
            <a:ext cx="5799151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Cancelled: Your Request for New Ameren Illinois Service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Dear Ameren Illinois Customer,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Your request for service at the following address has been cancelled:</a:t>
            </a:r>
          </a:p>
          <a:p>
            <a:r>
              <a:rPr lang="en-US" sz="1200" dirty="0"/>
              <a:t>515 SUMMER WINDS LN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Service Type:      Requested Date:</a:t>
            </a:r>
          </a:p>
          <a:p>
            <a:r>
              <a:rPr lang="en-US" sz="1200" dirty="0"/>
              <a:t>Electric                  </a:t>
            </a:r>
            <a:r>
              <a:rPr lang="en-US" sz="1200" dirty="0" smtClean="0"/>
              <a:t>02/11/2019</a:t>
            </a:r>
          </a:p>
          <a:p>
            <a:endParaRPr lang="en-US" sz="1200" dirty="0"/>
          </a:p>
          <a:p>
            <a:r>
              <a:rPr lang="en-US" sz="1200" dirty="0"/>
              <a:t>We have been unable to confirm the details of your connect request. The </a:t>
            </a:r>
            <a:r>
              <a:rPr lang="en-US" sz="1200" dirty="0"/>
              <a:t>hold status on this order has been removed and the request for new service was voided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 smtClean="0"/>
              <a:t>If </a:t>
            </a:r>
            <a:r>
              <a:rPr lang="en-US" sz="1200" dirty="0"/>
              <a:t>you still need </a:t>
            </a:r>
            <a:r>
              <a:rPr lang="en-US" sz="1200" dirty="0" smtClean="0"/>
              <a:t>Ameren </a:t>
            </a:r>
            <a:r>
              <a:rPr lang="en-US" sz="1200" dirty="0"/>
              <a:t>Illinois service at this address please submit a new </a:t>
            </a:r>
            <a:r>
              <a:rPr lang="en-US" sz="1200" dirty="0" smtClean="0"/>
              <a:t>request </a:t>
            </a:r>
            <a:r>
              <a:rPr lang="en-US" sz="1200" dirty="0" smtClean="0">
                <a:hlinkClick r:id="rId3" action="ppaction://hlinkfile"/>
              </a:rPr>
              <a:t>AmerenIllinois.com 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We </a:t>
            </a:r>
            <a:r>
              <a:rPr lang="en-US" sz="1200" dirty="0"/>
              <a:t>look forward to serving you. </a:t>
            </a:r>
          </a:p>
          <a:p>
            <a:endParaRPr lang="en-US" sz="1200" dirty="0" smtClean="0"/>
          </a:p>
          <a:p>
            <a:r>
              <a:rPr lang="en-US" sz="1200" dirty="0" smtClean="0"/>
              <a:t>Sincerely</a:t>
            </a:r>
            <a:r>
              <a:rPr lang="en-US" sz="1200" dirty="0"/>
              <a:t>,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Ameren Illinois Customer Service</a:t>
            </a:r>
          </a:p>
          <a:p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059053" y="1184177"/>
            <a:ext cx="6358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Active Collections </a:t>
            </a:r>
          </a:p>
          <a:p>
            <a:r>
              <a:rPr lang="en-US" sz="1600" dirty="0"/>
              <a:t>Same email as written-off status  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8729" y="5734050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10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 and IL Account Dashboard Page  </a:t>
            </a:r>
            <a:endParaRPr lang="en-US" dirty="0"/>
          </a:p>
        </p:txBody>
      </p:sp>
      <p:pic>
        <p:nvPicPr>
          <p:cNvPr id="6" name="Picture 2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54982"/>
            <a:ext cx="5701084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mage0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190" y="1976686"/>
            <a:ext cx="5767388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880" y="1630017"/>
            <a:ext cx="3578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dashboard</a:t>
            </a:r>
            <a:endParaRPr lang="en-US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6337190" y="1306851"/>
            <a:ext cx="5734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ESOT </a:t>
            </a:r>
            <a:r>
              <a:rPr lang="en-US" b="1" u="sng" dirty="0"/>
              <a:t>d</a:t>
            </a:r>
            <a:r>
              <a:rPr lang="en-US" b="1" u="sng" dirty="0" smtClean="0"/>
              <a:t>ashboard </a:t>
            </a:r>
            <a:r>
              <a:rPr lang="en-US" b="1" u="sng" dirty="0" smtClean="0"/>
              <a:t>recommendation for written off accounts and customer level active collections   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2436963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 and IL Account Dashboard Page  </a:t>
            </a:r>
            <a:endParaRPr lang="en-US" dirty="0"/>
          </a:p>
        </p:txBody>
      </p:sp>
      <p:pic>
        <p:nvPicPr>
          <p:cNvPr id="6" name="Picture 2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54982"/>
            <a:ext cx="5701084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mage0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190" y="1976686"/>
            <a:ext cx="5767388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880" y="1630017"/>
            <a:ext cx="3578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dashboard</a:t>
            </a:r>
            <a:endParaRPr lang="en-US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6274905" y="1491517"/>
            <a:ext cx="5604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ESOT </a:t>
            </a:r>
            <a:r>
              <a:rPr lang="en-US" b="1" u="sng" dirty="0"/>
              <a:t>d</a:t>
            </a:r>
            <a:r>
              <a:rPr lang="en-US" b="1" u="sng" dirty="0" smtClean="0"/>
              <a:t>ashboard </a:t>
            </a:r>
            <a:r>
              <a:rPr lang="en-US" b="1" u="sng" dirty="0" smtClean="0"/>
              <a:t>recommendation for active collections premise level  </a:t>
            </a:r>
            <a:endParaRPr lang="en-US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6400800" y="2473071"/>
            <a:ext cx="1804946" cy="138499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We need to confirm the details of your connect request please contact us to finish your request.</a:t>
            </a:r>
          </a:p>
          <a:p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42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270" y="365126"/>
            <a:ext cx="11998518" cy="1042256"/>
          </a:xfrm>
        </p:spPr>
        <p:txBody>
          <a:bodyPr>
            <a:normAutofit fontScale="90000"/>
          </a:bodyPr>
          <a:lstStyle/>
          <a:p>
            <a:r>
              <a:rPr lang="en-US" dirty="0"/>
              <a:t>Missouri Connect Pending Online Landing </a:t>
            </a:r>
            <a:r>
              <a:rPr lang="en-US" dirty="0" smtClean="0"/>
              <a:t>Page</a:t>
            </a:r>
            <a:br>
              <a:rPr lang="en-US" dirty="0" smtClean="0"/>
            </a:br>
            <a:r>
              <a:rPr lang="en-US" sz="2700" dirty="0" smtClean="0"/>
              <a:t>Active Collections</a:t>
            </a:r>
            <a:r>
              <a:rPr lang="en-US" sz="2700" dirty="0" smtClean="0"/>
              <a:t> – Customer Level </a:t>
            </a:r>
            <a:endParaRPr lang="en-US" dirty="0"/>
          </a:p>
        </p:txBody>
      </p:sp>
      <p:pic>
        <p:nvPicPr>
          <p:cNvPr id="5" name="Content Placeholder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56307" y="1585098"/>
            <a:ext cx="3824577" cy="50013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221" y="1486893"/>
            <a:ext cx="4332777" cy="520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219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72" y="182246"/>
            <a:ext cx="11998518" cy="1042256"/>
          </a:xfrm>
        </p:spPr>
        <p:txBody>
          <a:bodyPr>
            <a:normAutofit fontScale="90000"/>
          </a:bodyPr>
          <a:lstStyle/>
          <a:p>
            <a:r>
              <a:rPr lang="en-US" dirty="0"/>
              <a:t>Missouri Connect Pending Online Landing </a:t>
            </a:r>
            <a:r>
              <a:rPr lang="en-US" dirty="0" smtClean="0"/>
              <a:t>Page</a:t>
            </a:r>
            <a:br>
              <a:rPr lang="en-US" dirty="0" smtClean="0"/>
            </a:br>
            <a:r>
              <a:rPr lang="en-US" sz="2700" dirty="0" smtClean="0"/>
              <a:t>Active Collections</a:t>
            </a:r>
            <a:r>
              <a:rPr lang="en-US" sz="2700" dirty="0" smtClean="0"/>
              <a:t> – Premise Level </a:t>
            </a:r>
            <a:endParaRPr lang="en-US" dirty="0"/>
          </a:p>
        </p:txBody>
      </p:sp>
      <p:pic>
        <p:nvPicPr>
          <p:cNvPr id="5" name="Content Placeholder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56307" y="1585098"/>
            <a:ext cx="3824577" cy="50013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589" y="1338126"/>
            <a:ext cx="3866750" cy="5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01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68" y="242639"/>
            <a:ext cx="1051560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Active Collections Connect Email </a:t>
            </a:r>
            <a:br>
              <a:rPr lang="en-US" dirty="0" smtClean="0"/>
            </a:br>
            <a:r>
              <a:rPr lang="en-US" sz="3100" dirty="0" smtClean="0"/>
              <a:t>Customer Level 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56959" y="1364272"/>
            <a:ext cx="6353092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Your Request for New Ameren Missouri Service is Pending </a:t>
            </a:r>
          </a:p>
          <a:p>
            <a:endParaRPr lang="en-US" sz="1100" dirty="0" smtClean="0"/>
          </a:p>
          <a:p>
            <a:r>
              <a:rPr lang="en-US" sz="1100" dirty="0" smtClean="0"/>
              <a:t>Dear Ameren Missouri Customer, </a:t>
            </a:r>
          </a:p>
          <a:p>
            <a:endParaRPr lang="en-US" sz="1100" dirty="0" smtClean="0"/>
          </a:p>
          <a:p>
            <a:r>
              <a:rPr lang="en-US" sz="1100" dirty="0" smtClean="0"/>
              <a:t>We are processing your request for service at the following address: </a:t>
            </a:r>
          </a:p>
          <a:p>
            <a:endParaRPr lang="en-US" sz="1100" dirty="0" smtClean="0"/>
          </a:p>
          <a:p>
            <a:r>
              <a:rPr lang="en-US" sz="1100" dirty="0" smtClean="0"/>
              <a:t>515 SUMMER WINDS LN </a:t>
            </a:r>
          </a:p>
          <a:p>
            <a:endParaRPr lang="en-US" sz="1100" dirty="0" smtClean="0"/>
          </a:p>
          <a:p>
            <a:r>
              <a:rPr lang="en-US" sz="1100" dirty="0" smtClean="0"/>
              <a:t>Service Type:      Requested Date:</a:t>
            </a:r>
          </a:p>
          <a:p>
            <a:endParaRPr lang="en-US" sz="1100" dirty="0" smtClean="0"/>
          </a:p>
          <a:p>
            <a:r>
              <a:rPr lang="en-US" sz="1100" dirty="0" smtClean="0"/>
              <a:t>Electric                 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new account number will be: 7050616139. </a:t>
            </a:r>
          </a:p>
          <a:p>
            <a:endParaRPr lang="en-US" sz="1100" dirty="0" smtClean="0"/>
          </a:p>
          <a:p>
            <a:r>
              <a:rPr lang="en-US" sz="1100" dirty="0" smtClean="0"/>
              <a:t>When the required payment is received from your previous account, the hold status on this request for service will be removed. </a:t>
            </a:r>
            <a:r>
              <a:rPr lang="en-US" sz="1100" dirty="0" smtClean="0">
                <a:hlinkClick r:id="rId3"/>
              </a:rPr>
              <a:t>Pay Now</a:t>
            </a:r>
            <a:r>
              <a:rPr lang="en-US" sz="1100" dirty="0" smtClean="0"/>
              <a:t>. A confirmation email will be sent when the request is processed. </a:t>
            </a:r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4"/>
              </a:rPr>
              <a:t>AmerenMissouri.com</a:t>
            </a:r>
            <a:r>
              <a:rPr lang="en-US" sz="1100" dirty="0" smtClean="0"/>
              <a:t>. </a:t>
            </a:r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Missouri Customer Service</a:t>
            </a:r>
            <a:endParaRPr lang="en-US" sz="1100" dirty="0"/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656959" y="779497"/>
            <a:ext cx="6047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smtClean="0"/>
              <a:t>Communications </a:t>
            </a:r>
            <a:r>
              <a:rPr lang="en-US" sz="1600" b="1" u="sng" dirty="0" smtClean="0"/>
              <a:t>Recommendation </a:t>
            </a:r>
            <a:r>
              <a:rPr lang="en-US" sz="1600" b="1" u="sng" dirty="0"/>
              <a:t>A</a:t>
            </a:r>
            <a:r>
              <a:rPr lang="en-US" sz="1600" b="1" u="sng" dirty="0" smtClean="0"/>
              <a:t>ctive </a:t>
            </a:r>
            <a:r>
              <a:rPr lang="en-US" sz="1600" b="1" u="sng" dirty="0"/>
              <a:t>C</a:t>
            </a:r>
            <a:r>
              <a:rPr lang="en-US" sz="1600" b="1" u="sng" dirty="0" smtClean="0"/>
              <a:t>ollections  </a:t>
            </a:r>
          </a:p>
          <a:p>
            <a:r>
              <a:rPr lang="en-US" sz="1600" dirty="0" smtClean="0"/>
              <a:t> same emails as written-off status </a:t>
            </a:r>
          </a:p>
          <a:p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0612" y="5688533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19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68" y="242639"/>
            <a:ext cx="1051560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Active Collections Connect Email </a:t>
            </a:r>
            <a:br>
              <a:rPr lang="en-US" dirty="0" smtClean="0"/>
            </a:br>
            <a:r>
              <a:rPr lang="en-US" sz="3100" dirty="0" smtClean="0"/>
              <a:t>Premise Level 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56959" y="1364272"/>
            <a:ext cx="6353092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Your Request for New Ameren Missouri Service is Pending </a:t>
            </a:r>
          </a:p>
          <a:p>
            <a:endParaRPr lang="en-US" sz="1100" dirty="0" smtClean="0"/>
          </a:p>
          <a:p>
            <a:r>
              <a:rPr lang="en-US" sz="1100" dirty="0" smtClean="0"/>
              <a:t>Dear Ameren Missouri Customer, </a:t>
            </a:r>
          </a:p>
          <a:p>
            <a:endParaRPr lang="en-US" sz="1100" dirty="0" smtClean="0"/>
          </a:p>
          <a:p>
            <a:r>
              <a:rPr lang="en-US" sz="1100" dirty="0" smtClean="0"/>
              <a:t>We are processing your request for service at the following address: </a:t>
            </a:r>
          </a:p>
          <a:p>
            <a:endParaRPr lang="en-US" sz="1100" dirty="0" smtClean="0"/>
          </a:p>
          <a:p>
            <a:r>
              <a:rPr lang="en-US" sz="1100" dirty="0" smtClean="0"/>
              <a:t>515 SUMMER WINDS LN </a:t>
            </a:r>
          </a:p>
          <a:p>
            <a:endParaRPr lang="en-US" sz="1100" dirty="0" smtClean="0"/>
          </a:p>
          <a:p>
            <a:r>
              <a:rPr lang="en-US" sz="1100" dirty="0" smtClean="0"/>
              <a:t>Service Type:      Requested Date:</a:t>
            </a:r>
          </a:p>
          <a:p>
            <a:endParaRPr lang="en-US" sz="1100" dirty="0" smtClean="0"/>
          </a:p>
          <a:p>
            <a:r>
              <a:rPr lang="en-US" sz="1100" dirty="0" smtClean="0"/>
              <a:t>Electric                 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new account number will be: 7050616139. </a:t>
            </a:r>
          </a:p>
          <a:p>
            <a:endParaRPr lang="en-US" sz="1100" dirty="0" smtClean="0"/>
          </a:p>
          <a:p>
            <a:r>
              <a:rPr lang="en-US" sz="1100" dirty="0">
                <a:solidFill>
                  <a:srgbClr val="FF0000"/>
                </a:solidFill>
              </a:rPr>
              <a:t>We need to confirm the details of your connect request. </a:t>
            </a:r>
            <a:r>
              <a:rPr lang="en-US" sz="1100" dirty="0" smtClean="0">
                <a:solidFill>
                  <a:srgbClr val="FF0000"/>
                </a:solidFill>
              </a:rPr>
              <a:t>Please connect us at 1-800-552-7583. Our agents are available Monday – Friday from 7am to 7pm. </a:t>
            </a:r>
            <a:endParaRPr lang="en-US" sz="1100" dirty="0">
              <a:solidFill>
                <a:srgbClr val="FF0000"/>
              </a:solidFill>
            </a:endParaRPr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3"/>
              </a:rPr>
              <a:t>AmerenMissouri.com</a:t>
            </a:r>
            <a:r>
              <a:rPr lang="en-US" sz="1100" dirty="0" smtClean="0"/>
              <a:t>. </a:t>
            </a:r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Missouri Customer Service</a:t>
            </a:r>
            <a:endParaRPr lang="en-US" sz="1100" dirty="0"/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1025718"/>
            <a:ext cx="47726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</a:t>
            </a:r>
            <a:r>
              <a:rPr lang="en-US" sz="1600" b="1" u="sng" dirty="0" smtClean="0"/>
              <a:t>Active Collections 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0612" y="5688533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09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70" y="195848"/>
            <a:ext cx="1208863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</a:t>
            </a:r>
            <a:r>
              <a:rPr lang="en-US" dirty="0" smtClean="0"/>
              <a:t>Active Collections Connect </a:t>
            </a:r>
            <a:r>
              <a:rPr lang="en-US" dirty="0" smtClean="0"/>
              <a:t>Email </a:t>
            </a:r>
            <a:r>
              <a:rPr lang="en-US" dirty="0" smtClean="0"/>
              <a:t>Reminder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Customer </a:t>
            </a:r>
            <a:r>
              <a:rPr lang="en-US" sz="2700" dirty="0"/>
              <a:t>Level</a:t>
            </a:r>
            <a:r>
              <a:rPr lang="en-US" sz="2700" dirty="0" smtClean="0"/>
              <a:t>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97718" y="1171600"/>
            <a:ext cx="6594282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Reminder: Your Request for New Ameren Missouri Service is Pending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Dear Ameren Missouri Customer,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Your request for service at the address below is still pending. The hold status on this service request will be removed and the pending request will be voided on 2/21/19.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515 SUMMER WINDS LN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</a:t>
            </a:r>
            <a:r>
              <a:rPr lang="en-US" sz="1100" dirty="0"/>
              <a:t>new account number will be 7050616139. </a:t>
            </a:r>
          </a:p>
          <a:p>
            <a:endParaRPr lang="en-US" sz="1100" dirty="0"/>
          </a:p>
          <a:p>
            <a:r>
              <a:rPr lang="en-US" sz="1100" dirty="0"/>
              <a:t>When the required payment is received from your previous account, the hold status on this request for service will be removed. </a:t>
            </a:r>
            <a:r>
              <a:rPr lang="en-US" sz="1100" dirty="0" smtClean="0">
                <a:hlinkClick r:id="rId3" action="ppaction://hlinkfile"/>
              </a:rPr>
              <a:t>Pay Now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A confirmation email will be sent once the request is processed</a:t>
            </a:r>
            <a:r>
              <a:rPr lang="en-US" sz="1100" dirty="0" smtClean="0"/>
              <a:t>.</a:t>
            </a:r>
          </a:p>
          <a:p>
            <a:endParaRPr lang="en-US" sz="1100" dirty="0"/>
          </a:p>
          <a:p>
            <a:r>
              <a:rPr lang="en-US" sz="1100" dirty="0"/>
              <a:t>Once your account is active, you can view your statement, track your energy usage, sign up for alerts and more at </a:t>
            </a:r>
            <a:r>
              <a:rPr lang="en-US" sz="1100" dirty="0">
                <a:hlinkClick r:id="rId4" action="ppaction://hlinkfile"/>
              </a:rPr>
              <a:t>AmerenMissouri.com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 may access your account, pay your bill, manage programs, and much more, online at </a:t>
            </a:r>
            <a:r>
              <a:rPr lang="en-US" sz="1100" dirty="0" smtClean="0"/>
              <a:t>AmerenMissouri.com</a:t>
            </a:r>
            <a:r>
              <a:rPr lang="en-US" sz="1100" dirty="0"/>
              <a:t>. </a:t>
            </a:r>
          </a:p>
          <a:p>
            <a:endParaRPr lang="en-US" sz="1100" dirty="0" smtClean="0"/>
          </a:p>
          <a:p>
            <a:r>
              <a:rPr lang="en-US" sz="1100" dirty="0" smtClean="0"/>
              <a:t>We </a:t>
            </a:r>
            <a:r>
              <a:rPr lang="en-US" sz="1100" dirty="0"/>
              <a:t>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</a:t>
            </a:r>
            <a:r>
              <a:rPr lang="en-US" sz="1100" dirty="0"/>
              <a:t>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</a:t>
            </a:r>
            <a:r>
              <a:rPr lang="en-US" sz="1100" dirty="0"/>
              <a:t>Missouri Customer Service</a:t>
            </a:r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616174"/>
            <a:ext cx="53432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smtClean="0"/>
              <a:t>Communications Recommendation </a:t>
            </a:r>
            <a:r>
              <a:rPr lang="en-US" sz="1600" b="1" u="sng" dirty="0" smtClean="0"/>
              <a:t>Active Collections</a:t>
            </a:r>
          </a:p>
          <a:p>
            <a:r>
              <a:rPr lang="en-US" sz="1600" dirty="0" smtClean="0"/>
              <a:t> same emails as written-off status</a:t>
            </a:r>
          </a:p>
          <a:p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1370" y="6072034"/>
            <a:ext cx="679062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45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1179</TotalTime>
  <Words>1807</Words>
  <Application>Microsoft Office PowerPoint</Application>
  <PresentationFormat>Widescreen</PresentationFormat>
  <Paragraphs>332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New Deposit Notification &amp; Active Collections Connect Process for the web</vt:lpstr>
      <vt:lpstr>MO and IL Deposit Notification </vt:lpstr>
      <vt:lpstr>MO and IL Account Dashboard Page  </vt:lpstr>
      <vt:lpstr>MO and IL Account Dashboard Page  </vt:lpstr>
      <vt:lpstr>Missouri Connect Pending Online Landing Page Active Collections – Customer Level </vt:lpstr>
      <vt:lpstr>Missouri Connect Pending Online Landing Page Active Collections – Premise Level </vt:lpstr>
      <vt:lpstr>Missouri Active Collections Connect Email  Customer Level  </vt:lpstr>
      <vt:lpstr>Missouri Active Collections Connect Email  Premise Level  </vt:lpstr>
      <vt:lpstr>Missouri Active Collections Connect Email Reminder  Customer Level </vt:lpstr>
      <vt:lpstr>Missouri Active Collections Connect Email Reminder  Premise Level </vt:lpstr>
      <vt:lpstr>Missouri Active Collections Connect Cancelled Email Customer Level </vt:lpstr>
      <vt:lpstr>Missouri Active Collections Connect Cancelled Email  Premise Level </vt:lpstr>
      <vt:lpstr>Illinois Connect Pending Online Landing Page </vt:lpstr>
      <vt:lpstr>Illinois Connect Pending Online Landing Page </vt:lpstr>
      <vt:lpstr>Illinois Active Collections Connect Email  Customer Level </vt:lpstr>
      <vt:lpstr>Illinois Active Collections Connect Email  Premise Level </vt:lpstr>
      <vt:lpstr>Illinois Active Collections Connect Email Reminder  Customer Level </vt:lpstr>
      <vt:lpstr>Illinois Active Collections Connect Email Reminder  Premise Level </vt:lpstr>
      <vt:lpstr>Illinois Active Collections Connect Cancelled Email Customer Level </vt:lpstr>
      <vt:lpstr>Illinois Active Collections Connect Cancelled Email Premise Level 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Humphrey, Amanda S</dc:creator>
  <cp:lastModifiedBy>Humphrey, Amanda S</cp:lastModifiedBy>
  <cp:revision>38</cp:revision>
  <dcterms:created xsi:type="dcterms:W3CDTF">2019-03-20T14:35:35Z</dcterms:created>
  <dcterms:modified xsi:type="dcterms:W3CDTF">2019-04-17T18:50:20Z</dcterms:modified>
</cp:coreProperties>
</file>